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510" r:id="rId3"/>
    <p:sldId id="503" r:id="rId4"/>
    <p:sldId id="265" r:id="rId5"/>
    <p:sldId id="492" r:id="rId6"/>
    <p:sldId id="514" r:id="rId7"/>
    <p:sldId id="497" r:id="rId8"/>
    <p:sldId id="498" r:id="rId9"/>
    <p:sldId id="495" r:id="rId10"/>
    <p:sldId id="488" r:id="rId11"/>
    <p:sldId id="515" r:id="rId12"/>
    <p:sldId id="516" r:id="rId13"/>
    <p:sldId id="500" r:id="rId14"/>
    <p:sldId id="257" r:id="rId15"/>
    <p:sldId id="258" r:id="rId16"/>
    <p:sldId id="259" r:id="rId17"/>
    <p:sldId id="263" r:id="rId18"/>
    <p:sldId id="264" r:id="rId19"/>
    <p:sldId id="484" r:id="rId20"/>
    <p:sldId id="517" r:id="rId21"/>
    <p:sldId id="518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/>
    <p:restoredTop sz="94676"/>
  </p:normalViewPr>
  <p:slideViewPr>
    <p:cSldViewPr snapToGrid="0" showGuides="1">
      <p:cViewPr varScale="1">
        <p:scale>
          <a:sx n="140" d="100"/>
          <a:sy n="140" d="100"/>
        </p:scale>
        <p:origin x="216" y="1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0F278-D855-104E-ACBE-19BD35D76D4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0B122-28D9-9B47-984B-7237A4598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8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emergence to take advantage of soil resources</a:t>
            </a:r>
          </a:p>
          <a:p>
            <a:endParaRPr lang="en-US" dirty="0"/>
          </a:p>
          <a:p>
            <a:r>
              <a:rPr lang="en-US" dirty="0"/>
              <a:t>Used to increase vertical growth and shade out neighboring species</a:t>
            </a:r>
          </a:p>
          <a:p>
            <a:endParaRPr lang="en-US" dirty="0"/>
          </a:p>
          <a:p>
            <a:r>
              <a:rPr lang="en-US" dirty="0"/>
              <a:t>Used to produce secondary metabolites that are toxic to neighboring roots or soil microbial communities that play a large role in regulating nutrient biogeochemical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Allelopathy is a secondary compound released through root exudation or leaf litter that negatively affects neighboring plant 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CB30-03A2-EEBC-04FD-594F2F0AE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F0380-FDE5-9165-973E-ABCB961B1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1D2C2-7A2B-912B-AAC7-6343FA1E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1DC5C-DF6D-2701-D822-21FA78F2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ED13C-267D-04B3-DFD7-789D50CE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2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FEB1-C2D4-5AAA-D894-7604BE78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C6E14-4967-7BEC-95EA-BB2FEDFAC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1101A-6676-61A2-1F25-5F085F146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15A7C-038B-B697-A481-A56C1FAE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230F-E758-B80F-C664-AD1AA4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7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B71A6E-F36D-4307-5AFA-72E04E93F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159A3-EF3D-C403-D8A5-6B78C80AC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5A83A-4B1B-ACFF-2AC9-73773155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0735C-376E-3C59-3E0D-7F1CE36F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5F142-BB32-3064-9F4E-6ABD84B3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2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38A1-0ADF-10E2-1E28-8153A9F3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F903D-9288-5570-1E98-262D4E0D9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68D39-D935-955D-38F3-D52E631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5485B-CC5C-8855-47F1-42EC6B7A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D42B7-2344-405F-5EDE-F339706C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B7B5-752E-322A-FBA5-9B77993F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0B20C-47CC-45FB-44A6-7F6009B78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5910F-1AC1-2281-CDAC-5ECEF03C3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E54F-815F-EC7D-80EF-F0E425418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83B03-DE95-ADBE-A982-7F28C67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4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F234-73AF-18EE-3922-0C1A10AA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6E41-8325-76ED-AF52-65546669C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1997E-CCB6-7991-05AE-5F21D8B94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6A279-E287-E595-0FDC-4D2C678B3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AEBC0-2136-D3AF-8F70-7A8CA6CC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35EF9-1C9D-7475-09BC-846B4FAD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9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A6C-9B9C-4859-7B8F-0AE1CDEF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56DD-7DDC-CE8B-3F30-1EC3B9403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24353-E083-3402-C5FC-4E8F8324C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95506-3108-AA9B-3B94-B9689C826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E9666-F3A6-35DC-7D03-16630B820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8565C1-4687-A151-7D3F-21CBBEFDF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B44BE-404B-FD2D-B0E9-3E4AB0B1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4CF84-3313-58C8-73E9-AE2AA4AA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6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6DCA-A8B7-0978-6E49-710048BB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0D9A9-DA55-62EE-2FEF-836B887A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CDA83-0E6D-BB54-DADF-3C6B7AE9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22DA5-942D-A0DB-81B7-5587D519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3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661F2A-0111-5B27-BF6B-56C28605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94FB6-1743-E764-69A3-E2DF502B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60EDC-94CF-0694-1731-4B12C7CA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8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4C75-E6AD-C68F-D5C1-4D510A0F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2CD95-C7F1-D911-44D1-9093DBA4C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A398E-E285-3729-4531-F97E8CE63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9317A-8A1D-D09D-70BC-738DE05B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7E561-0573-2608-5B67-431E2BCD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EC2AE-85B7-8843-8116-8756CF57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97D1-FAB8-7525-6720-5638FBA5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DF8E0F-7863-A464-7400-7BB8443D9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E4549-F23B-9ADB-5DFA-4DF1BA910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B7639-AAD2-018D-A17A-C6B8D68E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6C279-959F-575F-A786-EE8B82E9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95188-B73D-B3C3-57BB-A2B6C7F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7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7BE74-F396-95A9-856F-96249430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184D-DDD4-F388-F208-0FFE0289F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85C81-03D0-61C2-5009-1CDEF3E20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37ACB4-24CE-2A4D-BF71-A024F843BC88}" type="datetimeFigureOut">
              <a:rPr lang="en-US" smtClean="0"/>
              <a:t>7/10/24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DAA58-4BB9-6EDC-FF31-15350A396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C6C13-6959-908A-3457-82E673E77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895F-4EEF-A017-8263-A597629CE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Negative effects of allelopathic plant invasion accumulate as the growth season progresses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CDEC7-22D3-46E3-93EB-AF4DA58DC0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Evan A. Perkowski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K. Carroll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Jessie Mutz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Snehanjana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Chatterjee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Xianyu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Yang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Lalasia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Bialic-Murphy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2,3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Stephanie N. Kivlin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Susan Kalisz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Nicholas G. Smith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2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BAD56-B14C-705C-FF15-80E692A1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638" y="350635"/>
            <a:ext cx="7628538" cy="56482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B8C91A-21F7-FD35-8E7F-317B6ACCB474}"/>
              </a:ext>
            </a:extLst>
          </p:cNvPr>
          <p:cNvSpPr txBox="1"/>
          <p:nvPr/>
        </p:nvSpPr>
        <p:spPr>
          <a:xfrm>
            <a:off x="10344481" y="-11598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Heberling</a:t>
            </a:r>
            <a:r>
              <a:rPr lang="en-US" sz="1400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95594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ed trillium (Trillium erectum L.)">
            <a:extLst>
              <a:ext uri="{FF2B5EF4-FFF2-40B4-BE49-F238E27FC236}">
                <a16:creationId xmlns:a16="http://schemas.microsoft.com/office/drawing/2014/main" id="{7883BE07-3AB0-B497-FB66-1F66C1E0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" y="0"/>
            <a:ext cx="4387538" cy="29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BAD56-B14C-705C-FF15-80E692A1B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638" y="350635"/>
            <a:ext cx="7628538" cy="5648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2C7A1C-13B2-B578-D9CC-ED33B3E06ACF}"/>
              </a:ext>
            </a:extLst>
          </p:cNvPr>
          <p:cNvSpPr txBox="1"/>
          <p:nvPr/>
        </p:nvSpPr>
        <p:spPr>
          <a:xfrm>
            <a:off x="0" y="2404465"/>
            <a:ext cx="206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Trillium</a:t>
            </a:r>
            <a:r>
              <a:rPr lang="en-US" sz="2800" dirty="0">
                <a:solidFill>
                  <a:schemeClr val="bg1"/>
                </a:solidFill>
              </a:rPr>
              <a:t> spp.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85EF8-C28A-5098-C63B-1991E2F72044}"/>
              </a:ext>
            </a:extLst>
          </p:cNvPr>
          <p:cNvSpPr/>
          <p:nvPr/>
        </p:nvSpPr>
        <p:spPr>
          <a:xfrm>
            <a:off x="10344481" y="5202141"/>
            <a:ext cx="1777695" cy="5592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Maianthemum racemosum ssp. amplexicaule">
            <a:extLst>
              <a:ext uri="{FF2B5EF4-FFF2-40B4-BE49-F238E27FC236}">
                <a16:creationId xmlns:a16="http://schemas.microsoft.com/office/drawing/2014/main" id="{5FAB4FFD-5064-851A-A892-434E46D4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5" y="3355625"/>
            <a:ext cx="4399632" cy="348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B091D-CC49-ECD1-35C3-12418EC1665B}"/>
              </a:ext>
            </a:extLst>
          </p:cNvPr>
          <p:cNvSpPr txBox="1"/>
          <p:nvPr/>
        </p:nvSpPr>
        <p:spPr>
          <a:xfrm>
            <a:off x="-6445" y="6187126"/>
            <a:ext cx="4135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Maianthemum </a:t>
            </a:r>
            <a:r>
              <a:rPr lang="en-US" sz="2800" i="1" dirty="0" err="1">
                <a:solidFill>
                  <a:schemeClr val="bg1"/>
                </a:solidFill>
              </a:rPr>
              <a:t>racemosum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97F2B-1CE3-8BB1-1D1B-50EEA1EFCC92}"/>
              </a:ext>
            </a:extLst>
          </p:cNvPr>
          <p:cNvSpPr/>
          <p:nvPr/>
        </p:nvSpPr>
        <p:spPr>
          <a:xfrm>
            <a:off x="10344481" y="4288886"/>
            <a:ext cx="1777695" cy="6348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8C91A-21F7-FD35-8E7F-317B6ACCB474}"/>
              </a:ext>
            </a:extLst>
          </p:cNvPr>
          <p:cNvSpPr txBox="1"/>
          <p:nvPr/>
        </p:nvSpPr>
        <p:spPr>
          <a:xfrm>
            <a:off x="10344481" y="-11598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Heberling</a:t>
            </a:r>
            <a:r>
              <a:rPr lang="en-US" sz="1400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260996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ed trillium (Trillium erectum L.)">
            <a:extLst>
              <a:ext uri="{FF2B5EF4-FFF2-40B4-BE49-F238E27FC236}">
                <a16:creationId xmlns:a16="http://schemas.microsoft.com/office/drawing/2014/main" id="{7883BE07-3AB0-B497-FB66-1F66C1E0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" y="0"/>
            <a:ext cx="4387538" cy="29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BAD56-B14C-705C-FF15-80E692A1B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638" y="350635"/>
            <a:ext cx="7628538" cy="5648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2C7A1C-13B2-B578-D9CC-ED33B3E06ACF}"/>
              </a:ext>
            </a:extLst>
          </p:cNvPr>
          <p:cNvSpPr txBox="1"/>
          <p:nvPr/>
        </p:nvSpPr>
        <p:spPr>
          <a:xfrm>
            <a:off x="0" y="2404465"/>
            <a:ext cx="206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Trillium</a:t>
            </a:r>
            <a:r>
              <a:rPr lang="en-US" sz="2800" dirty="0">
                <a:solidFill>
                  <a:schemeClr val="bg1"/>
                </a:solidFill>
              </a:rPr>
              <a:t> spp.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85EF8-C28A-5098-C63B-1991E2F72044}"/>
              </a:ext>
            </a:extLst>
          </p:cNvPr>
          <p:cNvSpPr/>
          <p:nvPr/>
        </p:nvSpPr>
        <p:spPr>
          <a:xfrm>
            <a:off x="10344481" y="5202141"/>
            <a:ext cx="1777695" cy="5592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Maianthemum racemosum ssp. amplexicaule">
            <a:extLst>
              <a:ext uri="{FF2B5EF4-FFF2-40B4-BE49-F238E27FC236}">
                <a16:creationId xmlns:a16="http://schemas.microsoft.com/office/drawing/2014/main" id="{5FAB4FFD-5064-851A-A892-434E46D4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5" y="3355625"/>
            <a:ext cx="4399632" cy="348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B091D-CC49-ECD1-35C3-12418EC1665B}"/>
              </a:ext>
            </a:extLst>
          </p:cNvPr>
          <p:cNvSpPr txBox="1"/>
          <p:nvPr/>
        </p:nvSpPr>
        <p:spPr>
          <a:xfrm>
            <a:off x="-6445" y="6187126"/>
            <a:ext cx="4135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Maianthemum </a:t>
            </a:r>
            <a:r>
              <a:rPr lang="en-US" sz="2800" i="1" dirty="0" err="1">
                <a:solidFill>
                  <a:schemeClr val="bg1"/>
                </a:solidFill>
              </a:rPr>
              <a:t>racemosum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97F2B-1CE3-8BB1-1D1B-50EEA1EFCC92}"/>
              </a:ext>
            </a:extLst>
          </p:cNvPr>
          <p:cNvSpPr/>
          <p:nvPr/>
        </p:nvSpPr>
        <p:spPr>
          <a:xfrm>
            <a:off x="10344481" y="4288886"/>
            <a:ext cx="1777695" cy="63489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C7139F-0927-7EA1-DC56-74A031BA7606}"/>
              </a:ext>
            </a:extLst>
          </p:cNvPr>
          <p:cNvCxnSpPr>
            <a:cxnSpLocks/>
          </p:cNvCxnSpPr>
          <p:nvPr/>
        </p:nvCxnSpPr>
        <p:spPr>
          <a:xfrm flipV="1">
            <a:off x="6430780" y="5624995"/>
            <a:ext cx="0" cy="10853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DB38E6-8F23-2736-71BB-CDB252E09507}"/>
              </a:ext>
            </a:extLst>
          </p:cNvPr>
          <p:cNvCxnSpPr/>
          <p:nvPr/>
        </p:nvCxnSpPr>
        <p:spPr>
          <a:xfrm flipV="1">
            <a:off x="7250242" y="5624995"/>
            <a:ext cx="0" cy="7120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2A283A-15BF-7827-3ED4-523819D7A30E}"/>
              </a:ext>
            </a:extLst>
          </p:cNvPr>
          <p:cNvSpPr txBox="1"/>
          <p:nvPr/>
        </p:nvSpPr>
        <p:spPr>
          <a:xfrm>
            <a:off x="7204552" y="6107815"/>
            <a:ext cx="4288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second measurement period (closed tree canopy)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25838C-DD83-4098-B8B1-2627A2D8AAAB}"/>
              </a:ext>
            </a:extLst>
          </p:cNvPr>
          <p:cNvSpPr txBox="1"/>
          <p:nvPr/>
        </p:nvSpPr>
        <p:spPr>
          <a:xfrm>
            <a:off x="6392584" y="6469652"/>
            <a:ext cx="38570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first measurement period (open tree canopy)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8C91A-21F7-FD35-8E7F-317B6ACCB474}"/>
              </a:ext>
            </a:extLst>
          </p:cNvPr>
          <p:cNvSpPr txBox="1"/>
          <p:nvPr/>
        </p:nvSpPr>
        <p:spPr>
          <a:xfrm>
            <a:off x="10344481" y="-11598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Heberling</a:t>
            </a:r>
            <a:r>
              <a:rPr lang="en-US" sz="1400" dirty="0"/>
              <a:t>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043485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AEF3-3F0F-9FC9-5A9F-2B64C440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14F44-F5A4-6A80-1606-4DF234A73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77" y="1799379"/>
            <a:ext cx="5908623" cy="4485234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Soil resin sticks</a:t>
            </a:r>
          </a:p>
          <a:p>
            <a:pPr lvl="1"/>
            <a:r>
              <a:rPr lang="en-US" dirty="0"/>
              <a:t>Mobile ammonium, nitrate, and phosphate ions</a:t>
            </a:r>
          </a:p>
          <a:p>
            <a:endParaRPr lang="en-US" dirty="0"/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response curves</a:t>
            </a:r>
          </a:p>
          <a:p>
            <a:pPr lvl="1"/>
            <a:r>
              <a:rPr lang="en-US" dirty="0"/>
              <a:t>Maximum rate of Rubisco carboxylation (</a:t>
            </a:r>
            <a:r>
              <a:rPr lang="en-US" i="1" dirty="0"/>
              <a:t>V</a:t>
            </a:r>
            <a:r>
              <a:rPr lang="en-US" baseline="-25000" dirty="0"/>
              <a:t>cmax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Maximum rate of electron transport for RuBP regeneration (</a:t>
            </a:r>
            <a:r>
              <a:rPr lang="en-US" i="1" dirty="0"/>
              <a:t>J</a:t>
            </a:r>
            <a:r>
              <a:rPr lang="en-US" baseline="-25000" dirty="0"/>
              <a:t>max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Snapshot gas exchange measurements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EFBF3-968E-EBF8-F754-87FCD1ED68E9}"/>
              </a:ext>
            </a:extLst>
          </p:cNvPr>
          <p:cNvSpPr txBox="1"/>
          <p:nvPr/>
        </p:nvSpPr>
        <p:spPr>
          <a:xfrm>
            <a:off x="448611" y="6284613"/>
            <a:ext cx="538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2 measurement periods (open, closed tree canopy)</a:t>
            </a:r>
          </a:p>
        </p:txBody>
      </p:sp>
      <p:pic>
        <p:nvPicPr>
          <p:cNvPr id="7" name="Picture 6" descr="A device on a bike&#10;&#10;Description automatically generated">
            <a:extLst>
              <a:ext uri="{FF2B5EF4-FFF2-40B4-BE49-F238E27FC236}">
                <a16:creationId xmlns:a16="http://schemas.microsoft.com/office/drawing/2014/main" id="{F23684A2-5EB1-FDE0-F120-7CC214917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80" r="11589"/>
          <a:stretch/>
        </p:blipFill>
        <p:spPr>
          <a:xfrm rot="5400000">
            <a:off x="6466272" y="577979"/>
            <a:ext cx="3125453" cy="315355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7C5295A-FE50-D62D-8966-4472B1F9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384" y="3717484"/>
            <a:ext cx="3445239" cy="314052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group of white cameras on a tripod&#10;&#10;Description automatically generated">
            <a:extLst>
              <a:ext uri="{FF2B5EF4-FFF2-40B4-BE49-F238E27FC236}">
                <a16:creationId xmlns:a16="http://schemas.microsoft.com/office/drawing/2014/main" id="{FC1C9706-49BD-4C84-72BB-4384037BC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400" y="1"/>
            <a:ext cx="3129600" cy="23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6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8F36-40EA-DEE9-EA5C-2CEBD70F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Soil nutrient availability is not affected by </a:t>
            </a:r>
            <a:r>
              <a:rPr lang="en-US" i="1" dirty="0"/>
              <a:t>Alliaria</a:t>
            </a:r>
            <a:r>
              <a:rPr lang="en-US" dirty="0"/>
              <a:t> presence regardless of measurement timepoint</a:t>
            </a:r>
          </a:p>
        </p:txBody>
      </p:sp>
      <p:pic>
        <p:nvPicPr>
          <p:cNvPr id="5" name="Content Placeholder 4" descr="A chart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FF50885-2652-F022-A481-68B9EF00C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9619"/>
            <a:ext cx="10515600" cy="3943350"/>
          </a:xfrm>
        </p:spPr>
      </p:pic>
    </p:spTree>
    <p:extLst>
      <p:ext uri="{BB962C8B-B14F-4D97-AF65-F5344CB8AC3E}">
        <p14:creationId xmlns:p14="http://schemas.microsoft.com/office/powerpoint/2010/main" val="3018547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40CE7-FF70-6923-3796-899801C9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Alliaria</a:t>
            </a:r>
            <a:r>
              <a:rPr lang="en-US" dirty="0"/>
              <a:t> presence is associated with reduced volumetric soil moisture</a:t>
            </a:r>
            <a:endParaRPr lang="en-US" i="1" dirty="0"/>
          </a:p>
        </p:txBody>
      </p:sp>
      <p:pic>
        <p:nvPicPr>
          <p:cNvPr id="5" name="Content Placeholder 4" descr="A graph showing the growth of a number of days&#10;&#10;Description automatically generated with medium confidence">
            <a:extLst>
              <a:ext uri="{FF2B5EF4-FFF2-40B4-BE49-F238E27FC236}">
                <a16:creationId xmlns:a16="http://schemas.microsoft.com/office/drawing/2014/main" id="{B7D7C886-DE15-869D-8924-BBC676ADD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7915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992C-CA28-0221-E491-82C99D77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Alliaria</a:t>
            </a:r>
            <a:r>
              <a:rPr lang="en-US" dirty="0"/>
              <a:t> presence decreased net photosynthesis rates in both species*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CD3FA-42F5-F69B-2C7F-EDE47EECCD9D}"/>
              </a:ext>
            </a:extLst>
          </p:cNvPr>
          <p:cNvSpPr txBox="1"/>
          <p:nvPr/>
        </p:nvSpPr>
        <p:spPr>
          <a:xfrm>
            <a:off x="0" y="6391718"/>
            <a:ext cx="11597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*stronger negative effects of </a:t>
            </a:r>
            <a:r>
              <a:rPr lang="en-US" sz="2400" i="1" dirty="0"/>
              <a:t>Alliaria</a:t>
            </a:r>
            <a:r>
              <a:rPr lang="en-US" sz="2400" dirty="0"/>
              <a:t> presence in both species after tree canopy closure</a:t>
            </a:r>
          </a:p>
        </p:txBody>
      </p:sp>
      <p:pic>
        <p:nvPicPr>
          <p:cNvPr id="11" name="Content Placeholder 10" descr="A diagram of a tree canopy status&#10;&#10;Description automatically generated">
            <a:extLst>
              <a:ext uri="{FF2B5EF4-FFF2-40B4-BE49-F238E27FC236}">
                <a16:creationId xmlns:a16="http://schemas.microsoft.com/office/drawing/2014/main" id="{5AE81FAA-35AC-0F37-ECE8-BC6FA8029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3008348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types of trees&#10;&#10;Description automatically generated">
            <a:extLst>
              <a:ext uri="{FF2B5EF4-FFF2-40B4-BE49-F238E27FC236}">
                <a16:creationId xmlns:a16="http://schemas.microsoft.com/office/drawing/2014/main" id="{87D2C1D6-1A44-9BB5-D97B-05FF38335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D5775-1A01-5F52-D6C8-15A3B36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232777"/>
            <a:ext cx="10724147" cy="1680243"/>
          </a:xfrm>
        </p:spPr>
        <p:txBody>
          <a:bodyPr>
            <a:normAutofit fontScale="90000"/>
          </a:bodyPr>
          <a:lstStyle/>
          <a:p>
            <a:r>
              <a:rPr lang="en-US" dirty="0"/>
              <a:t>Photosynthetic responses to </a:t>
            </a:r>
            <a:r>
              <a:rPr lang="en-US" i="1" dirty="0"/>
              <a:t>Alliaria </a:t>
            </a:r>
            <a:r>
              <a:rPr lang="en-US" dirty="0"/>
              <a:t>in </a:t>
            </a:r>
            <a:r>
              <a:rPr lang="en-US" i="1" dirty="0"/>
              <a:t>Trillium</a:t>
            </a:r>
            <a:r>
              <a:rPr lang="en-US" dirty="0"/>
              <a:t> spp. were driven by changes to photosynthetic 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57E8F-9527-3EBE-1E35-174E84B93EBB}"/>
              </a:ext>
            </a:extLst>
          </p:cNvPr>
          <p:cNvSpPr txBox="1"/>
          <p:nvPr/>
        </p:nvSpPr>
        <p:spPr>
          <a:xfrm>
            <a:off x="0" y="6393238"/>
            <a:ext cx="10682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*stronger negative effects of </a:t>
            </a:r>
            <a:r>
              <a:rPr lang="en-US" sz="2400" i="1" dirty="0"/>
              <a:t>Alliaria</a:t>
            </a:r>
            <a:r>
              <a:rPr lang="en-US" sz="2400" dirty="0"/>
              <a:t> presence on </a:t>
            </a:r>
            <a:r>
              <a:rPr lang="en-US" sz="2400" i="1" dirty="0"/>
              <a:t>J</a:t>
            </a:r>
            <a:r>
              <a:rPr lang="en-US" sz="2400" baseline="-25000" dirty="0"/>
              <a:t>max25</a:t>
            </a:r>
            <a:r>
              <a:rPr lang="en-US" sz="2400" dirty="0"/>
              <a:t> after tree canopy closure</a:t>
            </a:r>
          </a:p>
        </p:txBody>
      </p:sp>
    </p:spTree>
    <p:extLst>
      <p:ext uri="{BB962C8B-B14F-4D97-AF65-F5344CB8AC3E}">
        <p14:creationId xmlns:p14="http://schemas.microsoft.com/office/powerpoint/2010/main" val="417917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tree canopy status&#10;&#10;Description automatically generated">
            <a:extLst>
              <a:ext uri="{FF2B5EF4-FFF2-40B4-BE49-F238E27FC236}">
                <a16:creationId xmlns:a16="http://schemas.microsoft.com/office/drawing/2014/main" id="{EEF2BB56-4009-EDFB-D77E-894D1BB21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D1AB70-DCFA-F86F-2791-A1610B93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79" y="365125"/>
            <a:ext cx="1121744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Photosynthetic responses to </a:t>
            </a:r>
            <a:r>
              <a:rPr lang="en-US" i="1" dirty="0"/>
              <a:t>Alliaria</a:t>
            </a:r>
            <a:r>
              <a:rPr lang="en-US" dirty="0"/>
              <a:t> in </a:t>
            </a:r>
            <a:r>
              <a:rPr lang="en-US" i="1" dirty="0"/>
              <a:t>M. racemosum</a:t>
            </a:r>
            <a:r>
              <a:rPr lang="en-US" dirty="0"/>
              <a:t> were driven by changes to stomatal conductance</a:t>
            </a:r>
          </a:p>
        </p:txBody>
      </p:sp>
    </p:spTree>
    <p:extLst>
      <p:ext uri="{BB962C8B-B14F-4D97-AF65-F5344CB8AC3E}">
        <p14:creationId xmlns:p14="http://schemas.microsoft.com/office/powerpoint/2010/main" val="1281472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4D13-52C7-E7BD-55FE-D4BDDCF5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Main takeaway #1: </a:t>
            </a:r>
            <a:r>
              <a:rPr lang="en-US" sz="2800" i="1" dirty="0"/>
              <a:t>Alliaria</a:t>
            </a:r>
            <a:r>
              <a:rPr lang="en-US" sz="2800" dirty="0"/>
              <a:t> decreased net photosynthesis in both species; however, the mechanisms driving these responses were species-specific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DDA4D3C-B4DD-196D-7BDB-BD92F1DF3445}"/>
              </a:ext>
            </a:extLst>
          </p:cNvPr>
          <p:cNvCxnSpPr>
            <a:cxnSpLocks/>
            <a:stCxn id="20" idx="3"/>
            <a:endCxn id="6" idx="0"/>
          </p:cNvCxnSpPr>
          <p:nvPr/>
        </p:nvCxnSpPr>
        <p:spPr>
          <a:xfrm>
            <a:off x="3982543" y="2205214"/>
            <a:ext cx="834113" cy="840301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4720EC5-233F-4110-974F-889D6D1101B3}"/>
              </a:ext>
            </a:extLst>
          </p:cNvPr>
          <p:cNvCxnSpPr>
            <a:cxnSpLocks/>
            <a:stCxn id="21" idx="3"/>
            <a:endCxn id="6" idx="2"/>
          </p:cNvCxnSpPr>
          <p:nvPr/>
        </p:nvCxnSpPr>
        <p:spPr>
          <a:xfrm flipV="1">
            <a:off x="3982544" y="3666781"/>
            <a:ext cx="834112" cy="844870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52B287-D31C-7238-19AB-1D4BAC3D3269}"/>
              </a:ext>
            </a:extLst>
          </p:cNvPr>
          <p:cNvSpPr/>
          <p:nvPr/>
        </p:nvSpPr>
        <p:spPr>
          <a:xfrm>
            <a:off x="3953734" y="304551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60CE4C-B3B7-7786-4E32-CAD5C0801592}"/>
              </a:ext>
            </a:extLst>
          </p:cNvPr>
          <p:cNvSpPr>
            <a:spLocks noChangeAspect="1"/>
          </p:cNvSpPr>
          <p:nvPr/>
        </p:nvSpPr>
        <p:spPr>
          <a:xfrm>
            <a:off x="4592260" y="2087823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37EFFA-2763-3BA3-49CC-8724D51B38E1}"/>
              </a:ext>
            </a:extLst>
          </p:cNvPr>
          <p:cNvSpPr>
            <a:spLocks noChangeAspect="1"/>
          </p:cNvSpPr>
          <p:nvPr/>
        </p:nvSpPr>
        <p:spPr>
          <a:xfrm>
            <a:off x="4592260" y="4397351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368D5A9-FEE5-ABFA-BAFA-9FD0166A1EC7}"/>
              </a:ext>
            </a:extLst>
          </p:cNvPr>
          <p:cNvCxnSpPr>
            <a:cxnSpLocks/>
            <a:stCxn id="13" idx="0"/>
            <a:endCxn id="20" idx="1"/>
          </p:cNvCxnSpPr>
          <p:nvPr/>
        </p:nvCxnSpPr>
        <p:spPr>
          <a:xfrm rot="5400000" flipH="1" flipV="1">
            <a:off x="1406626" y="2195442"/>
            <a:ext cx="840301" cy="859846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riangle 10">
            <a:extLst>
              <a:ext uri="{FF2B5EF4-FFF2-40B4-BE49-F238E27FC236}">
                <a16:creationId xmlns:a16="http://schemas.microsoft.com/office/drawing/2014/main" id="{D50C36DE-77A8-C7F8-C175-EB9DD125A10C}"/>
              </a:ext>
            </a:extLst>
          </p:cNvPr>
          <p:cNvSpPr>
            <a:spLocks noChangeAspect="1"/>
          </p:cNvSpPr>
          <p:nvPr/>
        </p:nvSpPr>
        <p:spPr>
          <a:xfrm>
            <a:off x="1370450" y="2069117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C2855B-6C46-366E-09B0-2A0941E513D1}"/>
              </a:ext>
            </a:extLst>
          </p:cNvPr>
          <p:cNvSpPr/>
          <p:nvPr/>
        </p:nvSpPr>
        <p:spPr>
          <a:xfrm>
            <a:off x="533931" y="304551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3F5FB9-D66D-B9DD-431A-8820CCCFF97D}"/>
              </a:ext>
            </a:extLst>
          </p:cNvPr>
          <p:cNvCxnSpPr/>
          <p:nvPr/>
        </p:nvCxnSpPr>
        <p:spPr>
          <a:xfrm>
            <a:off x="6342333" y="6653573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riangle 14">
            <a:extLst>
              <a:ext uri="{FF2B5EF4-FFF2-40B4-BE49-F238E27FC236}">
                <a16:creationId xmlns:a16="http://schemas.microsoft.com/office/drawing/2014/main" id="{1FED4451-2E60-F676-0D9F-84E88CD81B96}"/>
              </a:ext>
            </a:extLst>
          </p:cNvPr>
          <p:cNvSpPr>
            <a:spLocks noChangeAspect="1"/>
          </p:cNvSpPr>
          <p:nvPr/>
        </p:nvSpPr>
        <p:spPr>
          <a:xfrm>
            <a:off x="6467158" y="652657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1AC22-778E-B77B-6EFF-A1C206451080}"/>
              </a:ext>
            </a:extLst>
          </p:cNvPr>
          <p:cNvSpPr txBox="1"/>
          <p:nvPr/>
        </p:nvSpPr>
        <p:spPr>
          <a:xfrm>
            <a:off x="4978714" y="6471096"/>
            <a:ext cx="14260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Negative effect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08E76-B48C-4B73-FAF6-F28A84A55ED9}"/>
              </a:ext>
            </a:extLst>
          </p:cNvPr>
          <p:cNvCxnSpPr/>
          <p:nvPr/>
        </p:nvCxnSpPr>
        <p:spPr>
          <a:xfrm>
            <a:off x="6342333" y="6240306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663EB36-5F6B-EF50-9633-47657CCC791A}"/>
              </a:ext>
            </a:extLst>
          </p:cNvPr>
          <p:cNvSpPr>
            <a:spLocks noChangeAspect="1"/>
          </p:cNvSpPr>
          <p:nvPr/>
        </p:nvSpPr>
        <p:spPr>
          <a:xfrm>
            <a:off x="6467158" y="61260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E20AC-F1FF-8A76-51D6-404563C72D0B}"/>
              </a:ext>
            </a:extLst>
          </p:cNvPr>
          <p:cNvSpPr txBox="1"/>
          <p:nvPr/>
        </p:nvSpPr>
        <p:spPr>
          <a:xfrm>
            <a:off x="5059826" y="6094085"/>
            <a:ext cx="13449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9CF406-4751-8F5A-E7C8-BD963987856A}"/>
              </a:ext>
            </a:extLst>
          </p:cNvPr>
          <p:cNvSpPr/>
          <p:nvPr/>
        </p:nvSpPr>
        <p:spPr>
          <a:xfrm>
            <a:off x="2256699" y="1894581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00B968-6088-E4A0-F6F4-94D09A1BCE2F}"/>
              </a:ext>
            </a:extLst>
          </p:cNvPr>
          <p:cNvSpPr/>
          <p:nvPr/>
        </p:nvSpPr>
        <p:spPr>
          <a:xfrm>
            <a:off x="2256700" y="4201018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69AADBA-75B9-71AB-EBC7-03326FF2FEE1}"/>
              </a:ext>
            </a:extLst>
          </p:cNvPr>
          <p:cNvCxnSpPr>
            <a:cxnSpLocks/>
            <a:stCxn id="45" idx="3"/>
            <a:endCxn id="39" idx="0"/>
          </p:cNvCxnSpPr>
          <p:nvPr/>
        </p:nvCxnSpPr>
        <p:spPr>
          <a:xfrm>
            <a:off x="10107717" y="2183798"/>
            <a:ext cx="834113" cy="840301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80A59C9-AEBA-9278-0056-886C0FB0F434}"/>
              </a:ext>
            </a:extLst>
          </p:cNvPr>
          <p:cNvCxnSpPr>
            <a:cxnSpLocks/>
            <a:stCxn id="46" idx="3"/>
            <a:endCxn id="39" idx="2"/>
          </p:cNvCxnSpPr>
          <p:nvPr/>
        </p:nvCxnSpPr>
        <p:spPr>
          <a:xfrm flipV="1">
            <a:off x="10107718" y="3645365"/>
            <a:ext cx="834112" cy="844870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2CB12A-9BBC-715D-CF43-CF33E30028F1}"/>
              </a:ext>
            </a:extLst>
          </p:cNvPr>
          <p:cNvSpPr/>
          <p:nvPr/>
        </p:nvSpPr>
        <p:spPr>
          <a:xfrm>
            <a:off x="10078908" y="30240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1676C9-8203-0B93-962E-75E51AF637C6}"/>
              </a:ext>
            </a:extLst>
          </p:cNvPr>
          <p:cNvSpPr>
            <a:spLocks noChangeAspect="1"/>
          </p:cNvSpPr>
          <p:nvPr/>
        </p:nvSpPr>
        <p:spPr>
          <a:xfrm>
            <a:off x="10717434" y="2066407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797A661-26B0-0915-A652-678F9EBB1A98}"/>
              </a:ext>
            </a:extLst>
          </p:cNvPr>
          <p:cNvSpPr>
            <a:spLocks noChangeAspect="1"/>
          </p:cNvSpPr>
          <p:nvPr/>
        </p:nvSpPr>
        <p:spPr>
          <a:xfrm>
            <a:off x="10717434" y="4375935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3133B9E-4024-3E8C-C400-83240EF40ED5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7529515" y="3637876"/>
            <a:ext cx="844870" cy="859847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riangle 42">
            <a:extLst>
              <a:ext uri="{FF2B5EF4-FFF2-40B4-BE49-F238E27FC236}">
                <a16:creationId xmlns:a16="http://schemas.microsoft.com/office/drawing/2014/main" id="{C5B01EAE-4C11-6378-8517-DFE6A08C6CDA}"/>
              </a:ext>
            </a:extLst>
          </p:cNvPr>
          <p:cNvSpPr>
            <a:spLocks noChangeAspect="1"/>
          </p:cNvSpPr>
          <p:nvPr/>
        </p:nvSpPr>
        <p:spPr>
          <a:xfrm>
            <a:off x="7512744" y="4322619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1BB557-749A-0857-4545-F5FEF0AA47A5}"/>
              </a:ext>
            </a:extLst>
          </p:cNvPr>
          <p:cNvSpPr/>
          <p:nvPr/>
        </p:nvSpPr>
        <p:spPr>
          <a:xfrm>
            <a:off x="6659105" y="30240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55F02A-825A-4711-32FA-1AD2431E808B}"/>
              </a:ext>
            </a:extLst>
          </p:cNvPr>
          <p:cNvSpPr/>
          <p:nvPr/>
        </p:nvSpPr>
        <p:spPr>
          <a:xfrm>
            <a:off x="8381873" y="187316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9C7FB3-82A4-4EE7-8ADA-3B194317D88C}"/>
              </a:ext>
            </a:extLst>
          </p:cNvPr>
          <p:cNvSpPr/>
          <p:nvPr/>
        </p:nvSpPr>
        <p:spPr>
          <a:xfrm>
            <a:off x="8381874" y="417960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pic>
        <p:nvPicPr>
          <p:cNvPr id="3" name="Picture 4" descr="Maianthemum racemosum ssp. amplexicaule">
            <a:extLst>
              <a:ext uri="{FF2B5EF4-FFF2-40B4-BE49-F238E27FC236}">
                <a16:creationId xmlns:a16="http://schemas.microsoft.com/office/drawing/2014/main" id="{F574DF3B-D973-975B-8AB3-5D4F1D184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1"/>
          <a:stretch/>
        </p:blipFill>
        <p:spPr bwMode="auto">
          <a:xfrm>
            <a:off x="8142923" y="5098422"/>
            <a:ext cx="2203743" cy="165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d trillium (Trillium erectum L.)">
            <a:extLst>
              <a:ext uri="{FF2B5EF4-FFF2-40B4-BE49-F238E27FC236}">
                <a16:creationId xmlns:a16="http://schemas.microsoft.com/office/drawing/2014/main" id="{304C8B4D-63B3-52B7-1E45-23936E2E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39" y="5021608"/>
            <a:ext cx="2656564" cy="17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6B629-5D60-22D2-B656-E76114E68F84}"/>
              </a:ext>
            </a:extLst>
          </p:cNvPr>
          <p:cNvSpPr txBox="1"/>
          <p:nvPr/>
        </p:nvSpPr>
        <p:spPr>
          <a:xfrm>
            <a:off x="8078800" y="6169709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Maianthemum</a:t>
            </a:r>
          </a:p>
          <a:p>
            <a:r>
              <a:rPr lang="en-US" i="1" dirty="0" err="1">
                <a:solidFill>
                  <a:schemeClr val="bg1"/>
                </a:solidFill>
              </a:rPr>
              <a:t>racemosum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0BB3E-031F-7ED4-C953-DFBCFF397645}"/>
              </a:ext>
            </a:extLst>
          </p:cNvPr>
          <p:cNvSpPr txBox="1"/>
          <p:nvPr/>
        </p:nvSpPr>
        <p:spPr>
          <a:xfrm>
            <a:off x="1732446" y="6383893"/>
            <a:ext cx="138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Trillium </a:t>
            </a:r>
            <a:r>
              <a:rPr lang="en-US" dirty="0">
                <a:solidFill>
                  <a:schemeClr val="bg1"/>
                </a:solidFill>
              </a:rPr>
              <a:t>spp.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8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A568-25A2-4F0A-B1C8-FD4968AC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Invasive species exploit strategies that maximize fitness in novel environments</a:t>
            </a:r>
          </a:p>
        </p:txBody>
      </p:sp>
      <p:pic>
        <p:nvPicPr>
          <p:cNvPr id="4" name="Picture 2" descr="SPRING - GARLIC MUSTARD PULL — Oceana Conservation District">
            <a:extLst>
              <a:ext uri="{FF2B5EF4-FFF2-40B4-BE49-F238E27FC236}">
                <a16:creationId xmlns:a16="http://schemas.microsoft.com/office/drawing/2014/main" id="{FD6C2BE9-1872-1F20-15A1-907D5ED8C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" r="8834"/>
          <a:stretch/>
        </p:blipFill>
        <p:spPr bwMode="auto">
          <a:xfrm>
            <a:off x="838199" y="2232301"/>
            <a:ext cx="4654875" cy="327864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C9E5AC-9362-8F67-BDB4-E6840B9B4ED9}"/>
              </a:ext>
            </a:extLst>
          </p:cNvPr>
          <p:cNvSpPr txBox="1"/>
          <p:nvPr/>
        </p:nvSpPr>
        <p:spPr>
          <a:xfrm>
            <a:off x="1268046" y="5510947"/>
            <a:ext cx="3849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Decreasing available light </a:t>
            </a:r>
          </a:p>
          <a:p>
            <a:pPr algn="ctr"/>
            <a:r>
              <a:rPr lang="en-US" sz="2400" b="1" dirty="0"/>
              <a:t>to neighbor plants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CCAD0-F163-E81B-804B-0BE7F5D5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049" y="2232301"/>
            <a:ext cx="5141787" cy="32786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FC7471-2BB0-2A86-E1B1-B9220E7F111C}"/>
              </a:ext>
            </a:extLst>
          </p:cNvPr>
          <p:cNvSpPr txBox="1"/>
          <p:nvPr/>
        </p:nvSpPr>
        <p:spPr>
          <a:xfrm>
            <a:off x="6300560" y="5510947"/>
            <a:ext cx="5628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Producing compounds that are toxic to </a:t>
            </a:r>
          </a:p>
          <a:p>
            <a:pPr algn="ctr"/>
            <a:r>
              <a:rPr lang="en-US" sz="2400" b="1" dirty="0"/>
              <a:t>soil microbes and neighbor plants</a:t>
            </a:r>
          </a:p>
        </p:txBody>
      </p:sp>
    </p:spTree>
    <p:extLst>
      <p:ext uri="{BB962C8B-B14F-4D97-AF65-F5344CB8AC3E}">
        <p14:creationId xmlns:p14="http://schemas.microsoft.com/office/powerpoint/2010/main" val="232387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71E5-9A11-99A3-2D6F-3B5D61D1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Negative effects of </a:t>
            </a:r>
            <a:r>
              <a:rPr lang="en-US" sz="3600" i="1" dirty="0"/>
              <a:t>Alliaria</a:t>
            </a:r>
            <a:r>
              <a:rPr lang="en-US" sz="3600" dirty="0"/>
              <a:t> on gas exchange increased in strength as the growth season progressed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54094-ACDA-CBBE-821F-C09DC574E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00522" cy="4351338"/>
          </a:xfrm>
        </p:spPr>
        <p:txBody>
          <a:bodyPr>
            <a:normAutofit/>
          </a:bodyPr>
          <a:lstStyle/>
          <a:p>
            <a:r>
              <a:rPr lang="en-US" dirty="0"/>
              <a:t>Changes in resource availability may have increased reliance on disrupted AM fungal partners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Soil resources depleted as growth season progressed</a:t>
            </a:r>
          </a:p>
          <a:p>
            <a:pPr lvl="1"/>
            <a:endParaRPr lang="en-US" i="1" dirty="0"/>
          </a:p>
          <a:p>
            <a:pPr lvl="1"/>
            <a:r>
              <a:rPr lang="en-US" i="1" dirty="0"/>
              <a:t>Alliaria</a:t>
            </a:r>
            <a:r>
              <a:rPr lang="en-US" dirty="0"/>
              <a:t> presence was associated with reduced volumetric soil moisture</a:t>
            </a:r>
            <a:endParaRPr lang="en-US" i="1" dirty="0"/>
          </a:p>
        </p:txBody>
      </p:sp>
      <p:pic>
        <p:nvPicPr>
          <p:cNvPr id="8" name="Picture 7" descr="A diagram of trees and trees&#10;&#10;Description automatically generated">
            <a:extLst>
              <a:ext uri="{FF2B5EF4-FFF2-40B4-BE49-F238E27FC236}">
                <a16:creationId xmlns:a16="http://schemas.microsoft.com/office/drawing/2014/main" id="{2C6117CD-B69D-8605-8F0F-84FC50AA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28" y="1460461"/>
            <a:ext cx="3477490" cy="52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1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DBFE-9D23-7E04-85B2-3E0D282C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leaf physiology to assess linkages between aboveground and belowground responses to allelopathic plant invasions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6DC32-2DE4-F68E-26B8-583EE1DB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76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FB67-AF2E-3855-D8B4-B972C1AE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EAFD3-E444-C860-EC37-E56CE7BC0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erson standing in a forest holding a paper&#10;&#10;Description automatically generated">
            <a:extLst>
              <a:ext uri="{FF2B5EF4-FFF2-40B4-BE49-F238E27FC236}">
                <a16:creationId xmlns:a16="http://schemas.microsoft.com/office/drawing/2014/main" id="{5FD80F00-7EF8-3849-28D3-512125127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53" r="16627"/>
          <a:stretch/>
        </p:blipFill>
        <p:spPr>
          <a:xfrm>
            <a:off x="10243059" y="72639"/>
            <a:ext cx="1948941" cy="26092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5CF00862-109C-CAEA-3CCC-EB951AF7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03987" y="473021"/>
            <a:ext cx="3196800" cy="23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A person standing on a hill with a pole&#10;&#10;Description automatically generated">
            <a:extLst>
              <a:ext uri="{FF2B5EF4-FFF2-40B4-BE49-F238E27FC236}">
                <a16:creationId xmlns:a16="http://schemas.microsoft.com/office/drawing/2014/main" id="{C77684F1-AA1F-99A6-3A73-8CAC231D5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25"/>
          <a:stretch/>
        </p:blipFill>
        <p:spPr>
          <a:xfrm>
            <a:off x="9602967" y="2668541"/>
            <a:ext cx="2588479" cy="2322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person in a hat and a red shirt in a forest&#10;&#10;Description automatically generated">
            <a:extLst>
              <a:ext uri="{FF2B5EF4-FFF2-40B4-BE49-F238E27FC236}">
                <a16:creationId xmlns:a16="http://schemas.microsoft.com/office/drawing/2014/main" id="{926CBC4C-7BE0-FF00-E1DA-1EC8813F74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79"/>
          <a:stretch/>
        </p:blipFill>
        <p:spPr>
          <a:xfrm>
            <a:off x="7903587" y="2668540"/>
            <a:ext cx="2588479" cy="224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A group of people standing in front of a car&#10;&#10;Description automatically generated">
            <a:extLst>
              <a:ext uri="{FF2B5EF4-FFF2-40B4-BE49-F238E27FC236}">
                <a16:creationId xmlns:a16="http://schemas.microsoft.com/office/drawing/2014/main" id="{CD3F1AE6-958F-E60C-CDB0-906A0125A1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42"/>
          <a:stretch/>
        </p:blipFill>
        <p:spPr>
          <a:xfrm>
            <a:off x="9878375" y="4914940"/>
            <a:ext cx="2313071" cy="18616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group of people standing in front of a car&#10;&#10;Description automatically generated">
            <a:extLst>
              <a:ext uri="{FF2B5EF4-FFF2-40B4-BE49-F238E27FC236}">
                <a16:creationId xmlns:a16="http://schemas.microsoft.com/office/drawing/2014/main" id="{92BEB1A7-BEDE-6CB3-87BD-AF1A22987D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630" b="29554"/>
          <a:stretch/>
        </p:blipFill>
        <p:spPr>
          <a:xfrm>
            <a:off x="7898572" y="4914940"/>
            <a:ext cx="2104447" cy="18616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674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10CB-3172-D578-16EC-BB516D4A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Allelopathy is common among invasive plant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E61CF-712A-5D55-04E0-86C09715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08" y="1847590"/>
            <a:ext cx="5671593" cy="48257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847209-8B3B-FD02-9F1B-1E0182E6BB8A}"/>
              </a:ext>
            </a:extLst>
          </p:cNvPr>
          <p:cNvSpPr>
            <a:spLocks noChangeAspect="1"/>
          </p:cNvSpPr>
          <p:nvPr/>
        </p:nvSpPr>
        <p:spPr>
          <a:xfrm>
            <a:off x="75036" y="6026484"/>
            <a:ext cx="228600" cy="22860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6C3D7-EA82-5D41-91A0-4B78A5298229}"/>
              </a:ext>
            </a:extLst>
          </p:cNvPr>
          <p:cNvSpPr txBox="1"/>
          <p:nvPr/>
        </p:nvSpPr>
        <p:spPr>
          <a:xfrm>
            <a:off x="303636" y="5956118"/>
            <a:ext cx="302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allelopathic invasive species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21A4D7-1166-8666-7C56-27B3D3444E06}"/>
              </a:ext>
            </a:extLst>
          </p:cNvPr>
          <p:cNvSpPr>
            <a:spLocks noChangeAspect="1"/>
          </p:cNvSpPr>
          <p:nvPr/>
        </p:nvSpPr>
        <p:spPr>
          <a:xfrm>
            <a:off x="75036" y="639581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A6870-E16D-A842-7CC0-61B5D3701178}"/>
              </a:ext>
            </a:extLst>
          </p:cNvPr>
          <p:cNvSpPr txBox="1"/>
          <p:nvPr/>
        </p:nvSpPr>
        <p:spPr>
          <a:xfrm>
            <a:off x="303636" y="6304002"/>
            <a:ext cx="348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non-allelopathic invasive species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C9B29-38A4-BFCC-BF08-4E591BF036DA}"/>
              </a:ext>
            </a:extLst>
          </p:cNvPr>
          <p:cNvSpPr txBox="1"/>
          <p:nvPr/>
        </p:nvSpPr>
        <p:spPr>
          <a:xfrm>
            <a:off x="9887397" y="6611779"/>
            <a:ext cx="2308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Kalisz et al. (2021) </a:t>
            </a:r>
            <a:r>
              <a:rPr lang="en-US" sz="1000" i="1" dirty="0"/>
              <a:t>Biological Invasions</a:t>
            </a: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10803-1882-858B-6EE0-0848F285332D}"/>
              </a:ext>
            </a:extLst>
          </p:cNvPr>
          <p:cNvSpPr txBox="1"/>
          <p:nvPr/>
        </p:nvSpPr>
        <p:spPr>
          <a:xfrm>
            <a:off x="8224348" y="2080951"/>
            <a:ext cx="3473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52% of surveyed invasive species</a:t>
            </a:r>
          </a:p>
          <a:p>
            <a:r>
              <a:rPr lang="en-US" dirty="0"/>
              <a:t>(n=526 species) had allelopathic </a:t>
            </a:r>
          </a:p>
          <a:p>
            <a:r>
              <a:rPr lang="en-US" dirty="0"/>
              <a:t>capabilities!</a:t>
            </a:r>
          </a:p>
        </p:txBody>
      </p:sp>
    </p:spTree>
    <p:extLst>
      <p:ext uri="{BB962C8B-B14F-4D97-AF65-F5344CB8AC3E}">
        <p14:creationId xmlns:p14="http://schemas.microsoft.com/office/powerpoint/2010/main" val="261849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0803-7D06-E11D-C6A6-65BDF4D8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DE3C9-789E-0994-A24D-CDB5215E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23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4" name="Title 118">
            <a:extLst>
              <a:ext uri="{FF2B5EF4-FFF2-40B4-BE49-F238E27FC236}">
                <a16:creationId xmlns:a16="http://schemas.microsoft.com/office/drawing/2014/main" id="{B4CF5BE3-44AB-D6A0-97D9-D1B38535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267331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B67895F-2641-0756-7947-2F4F1F9A12DF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1707421" y="1861070"/>
            <a:ext cx="830711" cy="1310562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539074D-FC3B-8970-4EA1-A5EE589C2732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695546" y="3324920"/>
            <a:ext cx="854460" cy="1310563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37099508-4533-DFEF-804B-E91CC5648420}"/>
              </a:ext>
            </a:extLst>
          </p:cNvPr>
          <p:cNvSpPr>
            <a:spLocks noChangeAspect="1"/>
          </p:cNvSpPr>
          <p:nvPr/>
        </p:nvSpPr>
        <p:spPr>
          <a:xfrm>
            <a:off x="1891808" y="1964898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0424778-31A0-2C0A-C54A-28C1DC025734}"/>
              </a:ext>
            </a:extLst>
          </p:cNvPr>
          <p:cNvSpPr>
            <a:spLocks noChangeAspect="1"/>
          </p:cNvSpPr>
          <p:nvPr/>
        </p:nvSpPr>
        <p:spPr>
          <a:xfrm>
            <a:off x="1893386" y="428429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102AF0-C53D-4097-F416-C32B96BB8175}"/>
              </a:ext>
            </a:extLst>
          </p:cNvPr>
          <p:cNvSpPr/>
          <p:nvPr/>
        </p:nvSpPr>
        <p:spPr>
          <a:xfrm>
            <a:off x="620753" y="2931706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4" name="Title 118">
            <a:extLst>
              <a:ext uri="{FF2B5EF4-FFF2-40B4-BE49-F238E27FC236}">
                <a16:creationId xmlns:a16="http://schemas.microsoft.com/office/drawing/2014/main" id="{725AE164-F691-4DEA-B394-14FC6DCD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382113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B67895F-2641-0756-7947-2F4F1F9A12DF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1707421" y="1861070"/>
            <a:ext cx="830711" cy="1310562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539074D-FC3B-8970-4EA1-A5EE589C2732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695546" y="3324920"/>
            <a:ext cx="854460" cy="1310563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37099508-4533-DFEF-804B-E91CC5648420}"/>
              </a:ext>
            </a:extLst>
          </p:cNvPr>
          <p:cNvSpPr>
            <a:spLocks noChangeAspect="1"/>
          </p:cNvSpPr>
          <p:nvPr/>
        </p:nvSpPr>
        <p:spPr>
          <a:xfrm>
            <a:off x="1891808" y="1964898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0424778-31A0-2C0A-C54A-28C1DC025734}"/>
              </a:ext>
            </a:extLst>
          </p:cNvPr>
          <p:cNvSpPr>
            <a:spLocks noChangeAspect="1"/>
          </p:cNvSpPr>
          <p:nvPr/>
        </p:nvSpPr>
        <p:spPr>
          <a:xfrm>
            <a:off x="1893386" y="428429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102AF0-C53D-4097-F416-C32B96BB8175}"/>
              </a:ext>
            </a:extLst>
          </p:cNvPr>
          <p:cNvSpPr/>
          <p:nvPr/>
        </p:nvSpPr>
        <p:spPr>
          <a:xfrm>
            <a:off x="620753" y="2931706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181C1D6-6BB7-9D93-2980-BE083F68C8A1}"/>
              </a:ext>
            </a:extLst>
          </p:cNvPr>
          <p:cNvSpPr txBox="1"/>
          <p:nvPr/>
        </p:nvSpPr>
        <p:spPr>
          <a:xfrm>
            <a:off x="8383285" y="1047657"/>
            <a:ext cx="29630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effects of garlic mustard may be strongest early in growth season</a:t>
            </a:r>
          </a:p>
          <a:p>
            <a:pPr algn="ctr"/>
            <a:r>
              <a:rPr lang="en-US" dirty="0"/>
              <a:t>when demand to build and </a:t>
            </a:r>
          </a:p>
          <a:p>
            <a:pPr algn="ctr"/>
            <a:r>
              <a:rPr lang="en-US" dirty="0"/>
              <a:t>maintain photosynthetic </a:t>
            </a:r>
          </a:p>
          <a:p>
            <a:pPr algn="ctr"/>
            <a:r>
              <a:rPr lang="en-US" dirty="0"/>
              <a:t>enzymes are high</a:t>
            </a:r>
          </a:p>
        </p:txBody>
      </p:sp>
      <p:sp>
        <p:nvSpPr>
          <p:cNvPr id="2" name="Title 118">
            <a:extLst>
              <a:ext uri="{FF2B5EF4-FFF2-40B4-BE49-F238E27FC236}">
                <a16:creationId xmlns:a16="http://schemas.microsoft.com/office/drawing/2014/main" id="{F8189FAB-53F1-1300-1765-B15DFDAD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111439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9A56D78-5F5F-5125-671E-32458CCFEB4D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03901" y="2100995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7BFAA2B-DE59-0166-07B6-2697CBE4E751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4503902" y="3556545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1E331-C017-9CA7-B1C8-8E7912D39D82}"/>
              </a:ext>
            </a:extLst>
          </p:cNvPr>
          <p:cNvSpPr/>
          <p:nvPr/>
        </p:nvSpPr>
        <p:spPr>
          <a:xfrm>
            <a:off x="4932287" y="293527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E509F1-DB80-73A6-1F66-E7E534788CBA}"/>
              </a:ext>
            </a:extLst>
          </p:cNvPr>
          <p:cNvSpPr>
            <a:spLocks noChangeAspect="1"/>
          </p:cNvSpPr>
          <p:nvPr/>
        </p:nvSpPr>
        <p:spPr>
          <a:xfrm>
            <a:off x="5113618" y="19836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1524FC-09B9-E09B-F8C5-9E6ECE444867}"/>
              </a:ext>
            </a:extLst>
          </p:cNvPr>
          <p:cNvSpPr>
            <a:spLocks noChangeAspect="1"/>
          </p:cNvSpPr>
          <p:nvPr/>
        </p:nvSpPr>
        <p:spPr>
          <a:xfrm>
            <a:off x="5113618" y="429313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B67895F-2641-0756-7947-2F4F1F9A12DF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 flipH="1" flipV="1">
            <a:off x="1707421" y="1861070"/>
            <a:ext cx="830711" cy="1310562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539074D-FC3B-8970-4EA1-A5EE589C2732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695546" y="3324920"/>
            <a:ext cx="854460" cy="1310563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riangle 19">
            <a:extLst>
              <a:ext uri="{FF2B5EF4-FFF2-40B4-BE49-F238E27FC236}">
                <a16:creationId xmlns:a16="http://schemas.microsoft.com/office/drawing/2014/main" id="{37099508-4533-DFEF-804B-E91CC5648420}"/>
              </a:ext>
            </a:extLst>
          </p:cNvPr>
          <p:cNvSpPr>
            <a:spLocks noChangeAspect="1"/>
          </p:cNvSpPr>
          <p:nvPr/>
        </p:nvSpPr>
        <p:spPr>
          <a:xfrm>
            <a:off x="1891808" y="1964898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70424778-31A0-2C0A-C54A-28C1DC025734}"/>
              </a:ext>
            </a:extLst>
          </p:cNvPr>
          <p:cNvSpPr>
            <a:spLocks noChangeAspect="1"/>
          </p:cNvSpPr>
          <p:nvPr/>
        </p:nvSpPr>
        <p:spPr>
          <a:xfrm>
            <a:off x="1893386" y="428429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102AF0-C53D-4097-F416-C32B96BB8175}"/>
              </a:ext>
            </a:extLst>
          </p:cNvPr>
          <p:cNvSpPr/>
          <p:nvPr/>
        </p:nvSpPr>
        <p:spPr>
          <a:xfrm>
            <a:off x="620753" y="2931706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2F299-68CD-CDEF-9EF5-AC8E5B33F8AA}"/>
              </a:ext>
            </a:extLst>
          </p:cNvPr>
          <p:cNvCxnSpPr/>
          <p:nvPr/>
        </p:nvCxnSpPr>
        <p:spPr>
          <a:xfrm>
            <a:off x="4396726" y="5594967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8CA29402-C707-F882-6F27-6B7BC08F936F}"/>
              </a:ext>
            </a:extLst>
          </p:cNvPr>
          <p:cNvSpPr>
            <a:spLocks noChangeAspect="1"/>
          </p:cNvSpPr>
          <p:nvPr/>
        </p:nvSpPr>
        <p:spPr>
          <a:xfrm>
            <a:off x="4521551" y="546796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319C8-CF0F-67D2-1382-061A7983CABE}"/>
              </a:ext>
            </a:extLst>
          </p:cNvPr>
          <p:cNvSpPr txBox="1"/>
          <p:nvPr/>
        </p:nvSpPr>
        <p:spPr>
          <a:xfrm>
            <a:off x="2229041" y="5433384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265270-878C-CDC1-D96B-9F8498137E3E}"/>
              </a:ext>
            </a:extLst>
          </p:cNvPr>
          <p:cNvCxnSpPr/>
          <p:nvPr/>
        </p:nvCxnSpPr>
        <p:spPr>
          <a:xfrm>
            <a:off x="4396726" y="5181700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04F2EF7-D995-6221-303F-5F7988B62AF3}"/>
              </a:ext>
            </a:extLst>
          </p:cNvPr>
          <p:cNvSpPr>
            <a:spLocks noChangeAspect="1"/>
          </p:cNvSpPr>
          <p:nvPr/>
        </p:nvSpPr>
        <p:spPr>
          <a:xfrm>
            <a:off x="4521551" y="5067398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977863-B2A3-D734-9754-E2AD4FE00924}"/>
              </a:ext>
            </a:extLst>
          </p:cNvPr>
          <p:cNvSpPr txBox="1"/>
          <p:nvPr/>
        </p:nvSpPr>
        <p:spPr>
          <a:xfrm>
            <a:off x="2271559" y="5020117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E8D82-F7CA-9487-4F44-065B185FC9A4}"/>
              </a:ext>
            </a:extLst>
          </p:cNvPr>
          <p:cNvSpPr/>
          <p:nvPr/>
        </p:nvSpPr>
        <p:spPr>
          <a:xfrm>
            <a:off x="2778057" y="179036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F9E46E-107B-E494-7113-E9B5F4117A7F}"/>
              </a:ext>
            </a:extLst>
          </p:cNvPr>
          <p:cNvSpPr/>
          <p:nvPr/>
        </p:nvSpPr>
        <p:spPr>
          <a:xfrm>
            <a:off x="2778058" y="40967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181C1D6-6BB7-9D93-2980-BE083F68C8A1}"/>
              </a:ext>
            </a:extLst>
          </p:cNvPr>
          <p:cNvSpPr txBox="1"/>
          <p:nvPr/>
        </p:nvSpPr>
        <p:spPr>
          <a:xfrm>
            <a:off x="8383285" y="1047657"/>
            <a:ext cx="296302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effects of garlic mustard may be strongest early in growth season</a:t>
            </a:r>
          </a:p>
          <a:p>
            <a:pPr algn="ctr"/>
            <a:r>
              <a:rPr lang="en-US" dirty="0"/>
              <a:t>when demand to build and </a:t>
            </a:r>
          </a:p>
          <a:p>
            <a:pPr algn="ctr"/>
            <a:r>
              <a:rPr lang="en-US" dirty="0"/>
              <a:t>maintain photosynthetic </a:t>
            </a:r>
          </a:p>
          <a:p>
            <a:pPr algn="ctr"/>
            <a:r>
              <a:rPr lang="en-US" dirty="0"/>
              <a:t>enzymes is highest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9139193-936A-4AFA-87F7-5480A2E684A6}"/>
              </a:ext>
            </a:extLst>
          </p:cNvPr>
          <p:cNvSpPr txBox="1"/>
          <p:nvPr/>
        </p:nvSpPr>
        <p:spPr>
          <a:xfrm>
            <a:off x="9538487" y="3037349"/>
            <a:ext cx="65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-or-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A6C4C24-3F41-7EEB-38E3-D4920598DE8C}"/>
              </a:ext>
            </a:extLst>
          </p:cNvPr>
          <p:cNvSpPr txBox="1"/>
          <p:nvPr/>
        </p:nvSpPr>
        <p:spPr>
          <a:xfrm>
            <a:off x="8383284" y="3691473"/>
            <a:ext cx="296302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effects of garlic mustard may be strongest later in growth season</a:t>
            </a:r>
          </a:p>
          <a:p>
            <a:pPr algn="ctr"/>
            <a:r>
              <a:rPr lang="en-US" dirty="0"/>
              <a:t>when resource availability is depleted and reliance on AM fungal partners is greatest</a:t>
            </a:r>
          </a:p>
        </p:txBody>
      </p:sp>
      <p:sp>
        <p:nvSpPr>
          <p:cNvPr id="2" name="Title 118">
            <a:extLst>
              <a:ext uri="{FF2B5EF4-FFF2-40B4-BE49-F238E27FC236}">
                <a16:creationId xmlns:a16="http://schemas.microsoft.com/office/drawing/2014/main" id="{A348D60F-3B87-4683-1BC9-6D5C3FE2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3097865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FB52-B326-BCD5-9806-2A4AE652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</a:t>
            </a:r>
            <a:r>
              <a:rPr lang="en-US" i="1" dirty="0"/>
              <a:t>Alliaria </a:t>
            </a:r>
            <a:br>
              <a:rPr lang="en-US" dirty="0"/>
            </a:br>
            <a:r>
              <a:rPr lang="en-US" dirty="0"/>
              <a:t>weeding experiment</a:t>
            </a:r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BEDC1572-F921-C7BA-6D6C-98FCD5FC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56" y="1825625"/>
            <a:ext cx="5385344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Fencing established in 2002 to ward out deer/macro-herbivores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Manual garlic mustard weeding in half of each plot since 2006 </a:t>
            </a:r>
          </a:p>
          <a:p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A0FEC29-24FD-1B01-06F6-F76ED232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455" y="3294088"/>
            <a:ext cx="4960889" cy="3428999"/>
          </a:xfrm>
          <a:prstGeom prst="rect">
            <a:avLst/>
          </a:prstGeom>
        </p:spPr>
      </p:pic>
      <p:pic>
        <p:nvPicPr>
          <p:cNvPr id="96" name="Picture 95" descr="A fence in the woods&#10;&#10;Description automatically generated">
            <a:extLst>
              <a:ext uri="{FF2B5EF4-FFF2-40B4-BE49-F238E27FC236}">
                <a16:creationId xmlns:a16="http://schemas.microsoft.com/office/drawing/2014/main" id="{48DC633A-5F2D-4848-650D-937686F9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07"/>
          <a:stretch/>
        </p:blipFill>
        <p:spPr>
          <a:xfrm rot="5400000">
            <a:off x="8949953" y="-116595"/>
            <a:ext cx="3125452" cy="3358644"/>
          </a:xfrm>
          <a:prstGeom prst="rect">
            <a:avLst/>
          </a:prstGeom>
        </p:spPr>
      </p:pic>
      <p:pic>
        <p:nvPicPr>
          <p:cNvPr id="98" name="Picture 97" descr="A person sitting in the woods&#10;&#10;Description automatically generated">
            <a:extLst>
              <a:ext uri="{FF2B5EF4-FFF2-40B4-BE49-F238E27FC236}">
                <a16:creationId xmlns:a16="http://schemas.microsoft.com/office/drawing/2014/main" id="{5E5E4CB6-8772-3EC5-E631-E31F79578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22"/>
          <a:stretch/>
        </p:blipFill>
        <p:spPr>
          <a:xfrm rot="5400000">
            <a:off x="5977518" y="269614"/>
            <a:ext cx="3125452" cy="25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632</Words>
  <Application>Microsoft Macintosh PowerPoint</Application>
  <PresentationFormat>Widescreen</PresentationFormat>
  <Paragraphs>114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Times New Roman</vt:lpstr>
      <vt:lpstr>Office Theme</vt:lpstr>
      <vt:lpstr>Negative effects of allelopathic plant invasion accumulate as the growth season progresses</vt:lpstr>
      <vt:lpstr>Invasive species exploit strategies that maximize fitness in novel environments</vt:lpstr>
      <vt:lpstr>Allelopathy is common among invasive plant species</vt:lpstr>
      <vt:lpstr>PowerPoint Presentation</vt:lpstr>
      <vt:lpstr>Hypotheses</vt:lpstr>
      <vt:lpstr>Hypotheses</vt:lpstr>
      <vt:lpstr>Hypotheses</vt:lpstr>
      <vt:lpstr>Hypotheses</vt:lpstr>
      <vt:lpstr>Long-term Alliaria  weeding experiment</vt:lpstr>
      <vt:lpstr>PowerPoint Presentation</vt:lpstr>
      <vt:lpstr>PowerPoint Presentation</vt:lpstr>
      <vt:lpstr>PowerPoint Presentation</vt:lpstr>
      <vt:lpstr>Field measurements</vt:lpstr>
      <vt:lpstr>Soil nutrient availability is not affected by Alliaria presence regardless of measurement timepoint</vt:lpstr>
      <vt:lpstr>Alliaria presence is associated with reduced volumetric soil moisture</vt:lpstr>
      <vt:lpstr>Alliaria presence decreased net photosynthesis rates in both species*</vt:lpstr>
      <vt:lpstr>Photosynthetic responses to Alliaria in Trillium spp. were driven by changes to photosynthetic capacity</vt:lpstr>
      <vt:lpstr>Photosynthetic responses to Alliaria in M. racemosum were driven by changes to stomatal conductance</vt:lpstr>
      <vt:lpstr>Main takeaway #1: Alliaria decreased net photosynthesis in both species; however, the mechanisms driving these responses were species-specific</vt:lpstr>
      <vt:lpstr>Negative effects of Alliaria on gas exchange increased in strength as the growth season progressed</vt:lpstr>
      <vt:lpstr>Using leaf physiology to assess linkages between aboveground and belowground responses to allelopathic plant invasions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1</cp:revision>
  <dcterms:created xsi:type="dcterms:W3CDTF">2024-07-10T14:20:12Z</dcterms:created>
  <dcterms:modified xsi:type="dcterms:W3CDTF">2024-07-10T15:00:01Z</dcterms:modified>
</cp:coreProperties>
</file>